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597" r:id="rId2"/>
    <p:sldId id="710" r:id="rId3"/>
    <p:sldId id="777" r:id="rId4"/>
    <p:sldId id="771" r:id="rId5"/>
    <p:sldId id="774" r:id="rId6"/>
    <p:sldId id="775" r:id="rId7"/>
    <p:sldId id="776" r:id="rId8"/>
    <p:sldId id="770" r:id="rId9"/>
    <p:sldId id="711" r:id="rId10"/>
    <p:sldId id="712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785" r:id="rId19"/>
    <p:sldId id="786" r:id="rId20"/>
    <p:sldId id="787" r:id="rId21"/>
    <p:sldId id="788" r:id="rId22"/>
    <p:sldId id="789" r:id="rId23"/>
    <p:sldId id="790" r:id="rId24"/>
    <p:sldId id="791" r:id="rId25"/>
    <p:sldId id="792" r:id="rId26"/>
    <p:sldId id="793" r:id="rId27"/>
    <p:sldId id="794" r:id="rId28"/>
    <p:sldId id="795" r:id="rId29"/>
    <p:sldId id="796" r:id="rId30"/>
    <p:sldId id="798" r:id="rId31"/>
    <p:sldId id="799" r:id="rId32"/>
    <p:sldId id="800" r:id="rId33"/>
    <p:sldId id="797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09" r:id="rId43"/>
    <p:sldId id="810" r:id="rId44"/>
    <p:sldId id="811" r:id="rId45"/>
    <p:sldId id="812" r:id="rId46"/>
    <p:sldId id="813" r:id="rId47"/>
    <p:sldId id="814" r:id="rId48"/>
    <p:sldId id="815" r:id="rId49"/>
    <p:sldId id="816" r:id="rId50"/>
    <p:sldId id="817" r:id="rId51"/>
    <p:sldId id="818" r:id="rId52"/>
    <p:sldId id="819" r:id="rId53"/>
    <p:sldId id="820" r:id="rId54"/>
    <p:sldId id="821" r:id="rId55"/>
    <p:sldId id="822" r:id="rId56"/>
    <p:sldId id="823" r:id="rId57"/>
    <p:sldId id="824" r:id="rId58"/>
    <p:sldId id="825" r:id="rId59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953735"/>
    <a:srgbClr val="77933C"/>
    <a:srgbClr val="FF6600"/>
    <a:srgbClr val="3F51B5"/>
    <a:srgbClr val="827717"/>
    <a:srgbClr val="FFC107"/>
    <a:srgbClr val="1A237E"/>
    <a:srgbClr val="B71C1C"/>
    <a:srgbClr val="94B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4668" autoAdjust="0"/>
  </p:normalViewPr>
  <p:slideViewPr>
    <p:cSldViewPr snapToObjects="1">
      <p:cViewPr>
        <p:scale>
          <a:sx n="90" d="100"/>
          <a:sy n="90" d="100"/>
        </p:scale>
        <p:origin x="-1506" y="-13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D5BF6E-6517-42FD-A741-E79FA1D5C961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6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3" r:id="rId3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20005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차원 축소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06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72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피처 선택 </a:t>
            </a:r>
            <a:r>
              <a:rPr lang="en-US" altLang="ko-KR" dirty="0">
                <a:sym typeface="Wingdings" pitchFamily="2" charset="2"/>
              </a:rPr>
              <a:t>(Feature Selection)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개의 피처 중에서 가장 많은 정보를 가진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가장 적절한</a:t>
            </a:r>
            <a:r>
              <a:rPr lang="en-US" altLang="ko-KR" dirty="0" smtClean="0">
                <a:sym typeface="Wingdings" pitchFamily="2" charset="2"/>
              </a:rPr>
              <a:t>) k</a:t>
            </a:r>
            <a:r>
              <a:rPr lang="ko-KR" altLang="en-US" dirty="0" smtClean="0">
                <a:sym typeface="Wingdings" pitchFamily="2" charset="2"/>
              </a:rPr>
              <a:t>개의 피처를 선택 </a:t>
            </a:r>
            <a:r>
              <a:rPr lang="en-US" altLang="ko-KR" dirty="0" smtClean="0">
                <a:sym typeface="Wingdings" pitchFamily="2" charset="2"/>
              </a:rPr>
              <a:t>(k &lt; d)</a:t>
            </a:r>
          </a:p>
          <a:p>
            <a:r>
              <a:rPr lang="ko-KR" altLang="en-US" dirty="0" smtClean="0">
                <a:sym typeface="Wingdings" pitchFamily="2" charset="2"/>
              </a:rPr>
              <a:t>나머지 </a:t>
            </a:r>
            <a:r>
              <a:rPr lang="en-US" altLang="ko-KR" dirty="0" smtClean="0">
                <a:sym typeface="Wingdings" pitchFamily="2" charset="2"/>
              </a:rPr>
              <a:t>d – k</a:t>
            </a:r>
            <a:r>
              <a:rPr lang="ko-KR" altLang="en-US" dirty="0" smtClean="0">
                <a:sym typeface="Wingdings" pitchFamily="2" charset="2"/>
              </a:rPr>
              <a:t>개의 피처는 버림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정보 손실 없이 중복되거나 부적절한 피처를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ko-KR" altLang="en-US" dirty="0" smtClean="0">
                <a:sym typeface="Wingdings" pitchFamily="2" charset="2"/>
              </a:rPr>
              <a:t>제거하는 것이 핵심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158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피처 </a:t>
            </a:r>
            <a:r>
              <a:rPr lang="ko-KR" altLang="en-US" dirty="0" smtClean="0">
                <a:sym typeface="Wingdings" pitchFamily="2" charset="2"/>
              </a:rPr>
              <a:t>추</a:t>
            </a:r>
            <a:r>
              <a:rPr lang="ko-KR" altLang="en-US" dirty="0">
                <a:sym typeface="Wingdings" pitchFamily="2" charset="2"/>
              </a:rPr>
              <a:t>출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(Feature </a:t>
            </a:r>
            <a:r>
              <a:rPr lang="en-US" altLang="ko-KR" dirty="0" smtClean="0">
                <a:sym typeface="Wingdings" pitchFamily="2" charset="2"/>
              </a:rPr>
              <a:t>Extraction)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개의 피처를 조합하여 새로운 </a:t>
            </a:r>
            <a:r>
              <a:rPr lang="en-US" altLang="ko-KR" dirty="0" smtClean="0">
                <a:sym typeface="Wingdings" pitchFamily="2" charset="2"/>
              </a:rPr>
              <a:t>k</a:t>
            </a:r>
            <a:r>
              <a:rPr lang="ko-KR" altLang="en-US" dirty="0" smtClean="0">
                <a:sym typeface="Wingdings" pitchFamily="2" charset="2"/>
              </a:rPr>
              <a:t>개의 피처를 생성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(k &lt; d)</a:t>
            </a:r>
          </a:p>
          <a:p>
            <a:r>
              <a:rPr lang="en-US" altLang="ko-KR" dirty="0" err="1" smtClean="0"/>
              <a:t>PCA</a:t>
            </a:r>
            <a:endParaRPr lang="en-US" altLang="ko-KR" dirty="0" smtClean="0"/>
          </a:p>
          <a:p>
            <a:r>
              <a:rPr lang="en-US" altLang="ko-KR" dirty="0" err="1" smtClean="0"/>
              <a:t>LDA</a:t>
            </a:r>
            <a:endParaRPr lang="en-US" altLang="ko-KR" dirty="0" smtClean="0"/>
          </a:p>
          <a:p>
            <a:r>
              <a:rPr lang="en-US" altLang="ko-KR" dirty="0" err="1" smtClean="0"/>
              <a:t>SVD</a:t>
            </a:r>
            <a:endParaRPr lang="en-US" altLang="ko-KR" dirty="0" smtClean="0"/>
          </a:p>
          <a:p>
            <a:r>
              <a:rPr lang="en-US" altLang="ko-KR" dirty="0" err="1" smtClean="0"/>
              <a:t>NMF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7623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 rot="19014932">
            <a:off x="6572954" y="3984041"/>
            <a:ext cx="1615508" cy="1495584"/>
            <a:chOff x="8408279" y="2866329"/>
            <a:chExt cx="1615508" cy="1495584"/>
          </a:xfrm>
        </p:grpSpPr>
        <p:cxnSp>
          <p:nvCxnSpPr>
            <p:cNvPr id="78" name="직선 화살표 연결선 77"/>
            <p:cNvCxnSpPr/>
            <p:nvPr/>
          </p:nvCxnSpPr>
          <p:spPr>
            <a:xfrm rot="2581691" flipV="1">
              <a:off x="8431837" y="2866329"/>
              <a:ext cx="1591950" cy="149558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/>
            <p:cNvSpPr/>
            <p:nvPr/>
          </p:nvSpPr>
          <p:spPr>
            <a:xfrm rot="2581691">
              <a:off x="846032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2581691">
              <a:off x="840827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2581691">
              <a:off x="8836348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2581691">
              <a:off x="8688008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2581691">
              <a:off x="902855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 rot="2581691">
              <a:off x="9325847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 rot="2581691">
              <a:off x="963915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 rot="2581691">
              <a:off x="9540623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주성분</a:t>
            </a:r>
            <a:r>
              <a:rPr lang="en-US" altLang="ko-KR" dirty="0" smtClean="0"/>
              <a:t>(Principal Component) </a:t>
            </a:r>
            <a:r>
              <a:rPr lang="ko-KR" altLang="en-US" dirty="0" smtClean="0"/>
              <a:t>추출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차원 축소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정보 유실 최소화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분산이 큰 축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데이터 특성을 잘 나타내는 축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을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ko-KR" altLang="en-US" dirty="0" smtClean="0">
                <a:sym typeface="Wingdings" pitchFamily="2" charset="2"/>
              </a:rPr>
              <a:t>찾음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분산이 작은 축을 제거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12212" y="5694049"/>
            <a:ext cx="208823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12212" y="3965857"/>
            <a:ext cx="0" cy="17281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72252" y="508199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224652" y="529801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88276" y="482995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440676" y="511798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84332" y="4901961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6308" y="436191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828348" y="4181881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16380" y="457793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21068" y="360021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X1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몸무게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96388" y="56978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491880" y="5694049"/>
            <a:ext cx="208823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491880" y="3965857"/>
            <a:ext cx="0" cy="17281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851920" y="508199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04320" y="529801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067944" y="482995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20344" y="511798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64000" y="4901961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355976" y="436191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08016" y="4181881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896048" y="457793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000736" y="360021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X1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몸무게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76056" y="56978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700130" y="3969551"/>
            <a:ext cx="1591950" cy="1495584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968883" y="5244852"/>
            <a:ext cx="108000" cy="108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30468" y="5157192"/>
            <a:ext cx="36000" cy="36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163815" y="5063918"/>
            <a:ext cx="108000" cy="108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131742" y="4888003"/>
            <a:ext cx="72000" cy="72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410835" y="4837261"/>
            <a:ext cx="108000" cy="108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421468" y="4437112"/>
            <a:ext cx="180000" cy="180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80032" y="4255410"/>
            <a:ext cx="144000" cy="144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789900" y="4477237"/>
            <a:ext cx="144000" cy="144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389859" y="5694049"/>
            <a:ext cx="208823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6389859" y="3965857"/>
            <a:ext cx="0" cy="17281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98715" y="360021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X1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몸무게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74035" y="56978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628900" y="5733256"/>
            <a:ext cx="1615508" cy="1495584"/>
            <a:chOff x="8408279" y="2866329"/>
            <a:chExt cx="1615508" cy="1495584"/>
          </a:xfrm>
        </p:grpSpPr>
        <p:cxnSp>
          <p:nvCxnSpPr>
            <p:cNvPr id="74" name="직선 화살표 연결선 73"/>
            <p:cNvCxnSpPr/>
            <p:nvPr/>
          </p:nvCxnSpPr>
          <p:spPr>
            <a:xfrm rot="2581691" flipV="1">
              <a:off x="8431837" y="2866329"/>
              <a:ext cx="1591950" cy="149558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 rot="2581691">
              <a:off x="846032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 rot="2581691">
              <a:off x="840827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 rot="2581691">
              <a:off x="8836348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 rot="2581691">
              <a:off x="8688008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 rot="2581691">
              <a:off x="902855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2581691">
              <a:off x="9325847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2581691">
              <a:off x="9639159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2581691">
              <a:off x="9540623" y="3567176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819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분산 </a:t>
                </a:r>
                <a:r>
                  <a:rPr lang="en-US" altLang="ko-KR" dirty="0" smtClean="0">
                    <a:sym typeface="Wingdings" pitchFamily="2" charset="2"/>
                  </a:rPr>
                  <a:t>(Variance)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  <a:sym typeface="Wingdings" pitchFamily="2" charset="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  <a:sym typeface="Wingdings" pitchFamily="2" charset="2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𝑋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의 평균</a:t>
                </a:r>
                <a:r>
                  <a:rPr lang="en-US" altLang="ko-KR" dirty="0" smtClean="0">
                    <a:sym typeface="Wingdings" pitchFamily="2" charset="2"/>
                  </a:rPr>
                  <a:t/>
                </a:r>
                <a:br>
                  <a:rPr lang="en-US" altLang="ko-KR" dirty="0" smtClean="0">
                    <a:sym typeface="Wingdings" pitchFamily="2" charset="2"/>
                  </a:rPr>
                </a:br>
                <a:r>
                  <a:rPr lang="en-US" altLang="ko-KR" dirty="0" smtClean="0">
                    <a:sym typeface="Wingdings" pitchFamily="2" charset="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𝑋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공분산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(Covariance)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𝐶𝑜𝑣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sym typeface="Wingdings" pitchFamily="2" charset="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sym typeface="Wingdings" pitchFamily="2" charset="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ko-KR" b="0" dirty="0" smtClean="0">
                    <a:sym typeface="Wingdings" pitchFamily="2" charset="2"/>
                  </a:rPr>
                  <a:t/>
                </a:r>
                <a:br>
                  <a:rPr lang="en-US" altLang="ko-KR" b="0" dirty="0" smtClean="0">
                    <a:sym typeface="Wingdings" pitchFamily="2" charset="2"/>
                  </a:rPr>
                </a:br>
                <a:r>
                  <a:rPr lang="en-US" altLang="ko-KR" b="0" dirty="0" smtClean="0">
                    <a:sym typeface="Wingdings" pitchFamily="2" charset="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𝑋𝑌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𝑌</m:t>
                        </m:r>
                      </m:sub>
                    </m:sSub>
                  </m:oMath>
                </a14:m>
                <a:endParaRPr lang="en-US" altLang="ko-KR" b="0" dirty="0" smtClean="0">
                  <a:sym typeface="Wingdings" pitchFamily="2" charset="2"/>
                </a:endParaRPr>
              </a:p>
              <a:p>
                <a:endParaRPr lang="en-US" altLang="ko-KR" b="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9027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피처 벡터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/>
                                        <a:ea typeface="Cambria Math"/>
                                        <a:sym typeface="Wingdings" pitchFamily="2" charset="2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b="0" dirty="0" smtClean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공분산</a:t>
                </a:r>
                <a:r>
                  <a:rPr lang="ko-KR" altLang="en-US" dirty="0" smtClean="0">
                    <a:sym typeface="Wingdings" pitchFamily="2" charset="2"/>
                  </a:rPr>
                  <a:t> 행렬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  <a:sym typeface="Wingdings" pitchFamily="2" charset="2"/>
                                </a:rPr>
                                <m:t>𝐶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sym typeface="Wingdings" pitchFamily="2" charset="2"/>
                                </a:rPr>
                                <m:t>𝑜𝑣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  <a:sym typeface="Wingdings" pitchFamily="2" charset="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𝐶</m:t>
                              </m:r>
                              <m: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𝑜𝑣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/>
                                        <a:ea typeface="Cambria Math"/>
                                        <a:sym typeface="Wingdings" pitchFamily="2" charset="2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𝐶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𝑜𝑣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𝐶</m:t>
                              </m:r>
                              <m: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𝑜𝑣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𝐶</m:t>
                              </m:r>
                              <m:r>
                                <a:rPr lang="en-US" altLang="ko-KR" i="1">
                                  <a:latin typeface="Cambria Math"/>
                                  <a:sym typeface="Wingdings" pitchFamily="2" charset="2"/>
                                </a:rPr>
                                <m:t>𝑜𝑣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sym typeface="Wingdings" pitchFamily="2" charset="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/>
                                        <a:ea typeface="Cambria Math"/>
                                        <a:sym typeface="Wingdings" pitchFamily="2" charset="2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𝐶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𝑜𝑣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/>
                                        <a:ea typeface="Cambria Math"/>
                                        <a:sym typeface="Wingdings" pitchFamily="2" charset="2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𝐶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𝑜𝑣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latin typeface="Cambria Math"/>
                                        <a:ea typeface="Cambria Math"/>
                                        <a:sym typeface="Wingdings" pitchFamily="2" charset="2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𝐶</m:t>
                                    </m:r>
                                    <m:r>
                                      <a:rPr lang="en-US" altLang="ko-KR" i="1">
                                        <a:latin typeface="Cambria Math"/>
                                        <a:sym typeface="Wingdings" pitchFamily="2" charset="2"/>
                                      </a:rPr>
                                      <m:t>𝑜𝑣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/>
                                            <a:sym typeface="Wingdings" pitchFamily="2" charset="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/>
                                                <a:sym typeface="Wingdings" pitchFamily="2" charset="2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latin typeface="Cambria Math"/>
                                      <a:sym typeface="Wingdings" pitchFamily="2" charset="2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 smtClean="0">
                                              <a:latin typeface="Cambria Math"/>
                                              <a:ea typeface="Cambria Math"/>
                                              <a:sym typeface="Wingdings" pitchFamily="2" charset="2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i="1" smtClean="0">
                                              <a:latin typeface="Cambria Math"/>
                                              <a:ea typeface="Cambria Math"/>
                                              <a:sym typeface="Wingdings" pitchFamily="2" charset="2"/>
                                            </a:rPr>
                                            <m:t>⋯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latin typeface="Cambria Math"/>
                                            <a:sym typeface="Wingdings" pitchFamily="2" charset="2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 smtClean="0">
                                              <a:latin typeface="Cambria Math"/>
                                              <a:ea typeface="Cambria Math"/>
                                              <a:sym typeface="Wingdings" pitchFamily="2" charset="2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/>
                                              <a:sym typeface="Wingdings" pitchFamily="2" charset="2"/>
                                            </a:rPr>
                                            <m:t>𝐶</m:t>
                                          </m:r>
                                          <m:r>
                                            <a:rPr lang="en-US" altLang="ko-KR" i="1">
                                              <a:latin typeface="Cambria Math"/>
                                              <a:sym typeface="Wingdings" pitchFamily="2" charset="2"/>
                                            </a:rPr>
                                            <m:t>𝑜𝑣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/>
                                                  <a:sym typeface="Wingdings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/>
                                                  <a:sym typeface="Wingdings" pitchFamily="2" charset="2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/>
                                                      <a:sym typeface="Wingdings" pitchFamily="2" charset="2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b="0" dirty="0" smtClean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err="1" smtClean="0">
                    <a:sym typeface="Wingdings" pitchFamily="2" charset="2"/>
                  </a:rPr>
                  <a:t>공분산</a:t>
                </a:r>
                <a:r>
                  <a:rPr lang="ko-KR" altLang="en-US" dirty="0" smtClean="0">
                    <a:sym typeface="Wingdings" pitchFamily="2" charset="2"/>
                  </a:rPr>
                  <a:t> 행렬의 고유 값과 고유 벡터 계산</a:t>
                </a:r>
                <a:endParaRPr lang="en-US" altLang="ko-KR" b="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59492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eigenvalue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5949280"/>
            <a:ext cx="140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eigenvector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63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PCA</a:t>
            </a:r>
            <a:r>
              <a:rPr lang="en-US" altLang="ko-KR" dirty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8194" name="Picture 2" descr="Principal component analysi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561662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 rot="19860000">
            <a:off x="2134655" y="3448951"/>
            <a:ext cx="1941112" cy="741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98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PCA</a:t>
            </a:r>
            <a:r>
              <a:rPr lang="en-US" altLang="ko-KR" dirty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8195" name="Picture 3" descr="C:\Users\AKAII\Desktop\Uv2dls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1196752"/>
            <a:ext cx="122413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35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ko-KR" altLang="en-US" dirty="0" smtClean="0">
                    <a:sym typeface="Wingdings" pitchFamily="2" charset="2"/>
                  </a:rPr>
                  <a:t>공분산 행렬 계산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ko-KR" altLang="en-US" b="0" dirty="0" err="1" smtClean="0">
                    <a:sym typeface="Wingdings" pitchFamily="2" charset="2"/>
                  </a:rPr>
                  <a:t>공분산</a:t>
                </a:r>
                <a:r>
                  <a:rPr lang="ko-KR" altLang="en-US" b="0" dirty="0" smtClean="0">
                    <a:sym typeface="Wingdings" pitchFamily="2" charset="2"/>
                  </a:rPr>
                  <a:t> 행렬의 고유 값과 고유 벡터 계산</a:t>
                </a:r>
                <a:endParaRPr lang="en-US" altLang="ko-KR" dirty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ko-KR" altLang="en-US" b="0" dirty="0" smtClean="0">
                    <a:sym typeface="Wingdings" pitchFamily="2" charset="2"/>
                  </a:rPr>
                  <a:t>고유 값이 큰 </a:t>
                </a:r>
                <a:r>
                  <a:rPr lang="en-US" altLang="ko-KR" b="0" dirty="0" smtClean="0">
                    <a:sym typeface="Wingdings" pitchFamily="2" charset="2"/>
                  </a:rPr>
                  <a:t>k</a:t>
                </a:r>
                <a:r>
                  <a:rPr lang="ko-KR" altLang="en-US" b="0" dirty="0" smtClean="0">
                    <a:sym typeface="Wingdings" pitchFamily="2" charset="2"/>
                  </a:rPr>
                  <a:t>개의 해당 고유 벡터 추출</a:t>
                </a:r>
                <a:endParaRPr lang="en-US" altLang="ko-KR" b="0" dirty="0" smtClean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ko-KR" altLang="en-US" dirty="0" smtClean="0">
                    <a:sym typeface="Wingdings" pitchFamily="2" charset="2"/>
                  </a:rPr>
                  <a:t>추출된 고유 벡터로 변환 행렬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𝐴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 구성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𝑥</m:t>
                    </m:r>
                  </m:oMath>
                </a14:m>
                <a:endParaRPr lang="en-US" altLang="ko-KR" b="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52120" y="2996952"/>
                <a:ext cx="80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𝑑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996952"/>
                <a:ext cx="80304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95072" y="4117722"/>
                <a:ext cx="80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𝑘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72" y="4117722"/>
                <a:ext cx="80304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 8"/>
          <p:cNvSpPr/>
          <p:nvPr/>
        </p:nvSpPr>
        <p:spPr>
          <a:xfrm>
            <a:off x="1690056" y="3583172"/>
            <a:ext cx="306240" cy="574158"/>
          </a:xfrm>
          <a:custGeom>
            <a:avLst/>
            <a:gdLst>
              <a:gd name="connsiteX0" fmla="*/ 138744 w 306240"/>
              <a:gd name="connsiteY0" fmla="*/ 0 h 574158"/>
              <a:gd name="connsiteX1" fmla="*/ 223804 w 306240"/>
              <a:gd name="connsiteY1" fmla="*/ 276447 h 574158"/>
              <a:gd name="connsiteX2" fmla="*/ 521 w 306240"/>
              <a:gd name="connsiteY2" fmla="*/ 255181 h 574158"/>
              <a:gd name="connsiteX3" fmla="*/ 298232 w 306240"/>
              <a:gd name="connsiteY3" fmla="*/ 159488 h 574158"/>
              <a:gd name="connsiteX4" fmla="*/ 191907 w 306240"/>
              <a:gd name="connsiteY4" fmla="*/ 574158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40" h="574158">
                <a:moveTo>
                  <a:pt x="138744" y="0"/>
                </a:moveTo>
                <a:cubicBezTo>
                  <a:pt x="192792" y="116958"/>
                  <a:pt x="246841" y="233917"/>
                  <a:pt x="223804" y="276447"/>
                </a:cubicBezTo>
                <a:cubicBezTo>
                  <a:pt x="200767" y="318977"/>
                  <a:pt x="-11884" y="274674"/>
                  <a:pt x="521" y="255181"/>
                </a:cubicBezTo>
                <a:cubicBezTo>
                  <a:pt x="12926" y="235688"/>
                  <a:pt x="266334" y="106325"/>
                  <a:pt x="298232" y="159488"/>
                </a:cubicBezTo>
                <a:cubicBezTo>
                  <a:pt x="330130" y="212651"/>
                  <a:pt x="261018" y="393404"/>
                  <a:pt x="191907" y="57415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98112" y="4117722"/>
                <a:ext cx="797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𝑑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112" y="4117722"/>
                <a:ext cx="79791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자유형 10"/>
          <p:cNvSpPr/>
          <p:nvPr/>
        </p:nvSpPr>
        <p:spPr>
          <a:xfrm>
            <a:off x="2211572" y="3593805"/>
            <a:ext cx="384637" cy="595423"/>
          </a:xfrm>
          <a:custGeom>
            <a:avLst/>
            <a:gdLst>
              <a:gd name="connsiteX0" fmla="*/ 0 w 384637"/>
              <a:gd name="connsiteY0" fmla="*/ 0 h 595423"/>
              <a:gd name="connsiteX1" fmla="*/ 350875 w 384637"/>
              <a:gd name="connsiteY1" fmla="*/ 265814 h 595423"/>
              <a:gd name="connsiteX2" fmla="*/ 350875 w 384637"/>
              <a:gd name="connsiteY2" fmla="*/ 595423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637" h="595423">
                <a:moveTo>
                  <a:pt x="0" y="0"/>
                </a:moveTo>
                <a:cubicBezTo>
                  <a:pt x="146198" y="83288"/>
                  <a:pt x="292396" y="166577"/>
                  <a:pt x="350875" y="265814"/>
                </a:cubicBezTo>
                <a:cubicBezTo>
                  <a:pt x="409354" y="365051"/>
                  <a:pt x="380114" y="480237"/>
                  <a:pt x="350875" y="595423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5690" y="4117722"/>
                <a:ext cx="7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𝑘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90" y="4117722"/>
                <a:ext cx="79092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자유형 12"/>
          <p:cNvSpPr/>
          <p:nvPr/>
        </p:nvSpPr>
        <p:spPr>
          <a:xfrm>
            <a:off x="783585" y="3583172"/>
            <a:ext cx="343466" cy="606056"/>
          </a:xfrm>
          <a:custGeom>
            <a:avLst/>
            <a:gdLst>
              <a:gd name="connsiteX0" fmla="*/ 343466 w 343466"/>
              <a:gd name="connsiteY0" fmla="*/ 0 h 606056"/>
              <a:gd name="connsiteX1" fmla="*/ 24489 w 343466"/>
              <a:gd name="connsiteY1" fmla="*/ 255181 h 606056"/>
              <a:gd name="connsiteX2" fmla="*/ 45755 w 343466"/>
              <a:gd name="connsiteY2" fmla="*/ 606056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466" h="606056">
                <a:moveTo>
                  <a:pt x="343466" y="0"/>
                </a:moveTo>
                <a:cubicBezTo>
                  <a:pt x="208786" y="77086"/>
                  <a:pt x="74107" y="154172"/>
                  <a:pt x="24489" y="255181"/>
                </a:cubicBezTo>
                <a:cubicBezTo>
                  <a:pt x="-25129" y="356190"/>
                  <a:pt x="10313" y="481123"/>
                  <a:pt x="45755" y="60605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78118" y="3819896"/>
                <a:ext cx="2034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&gt;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⋯&gt;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118" y="3819896"/>
                <a:ext cx="2034916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00090" y="4400514"/>
                <a:ext cx="2484078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𝐴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ko-KR" i="1" smtClean="0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90" y="4400514"/>
                <a:ext cx="2484078" cy="9727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51920" y="5805264"/>
                <a:ext cx="797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𝑑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805264"/>
                <a:ext cx="79791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 17"/>
          <p:cNvSpPr/>
          <p:nvPr/>
        </p:nvSpPr>
        <p:spPr>
          <a:xfrm>
            <a:off x="4274288" y="5390707"/>
            <a:ext cx="146097" cy="499730"/>
          </a:xfrm>
          <a:custGeom>
            <a:avLst/>
            <a:gdLst>
              <a:gd name="connsiteX0" fmla="*/ 116959 w 146097"/>
              <a:gd name="connsiteY0" fmla="*/ 0 h 499730"/>
              <a:gd name="connsiteX1" fmla="*/ 138224 w 146097"/>
              <a:gd name="connsiteY1" fmla="*/ 212651 h 499730"/>
              <a:gd name="connsiteX2" fmla="*/ 0 w 146097"/>
              <a:gd name="connsiteY2" fmla="*/ 499730 h 49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97" h="499730">
                <a:moveTo>
                  <a:pt x="116959" y="0"/>
                </a:moveTo>
                <a:cubicBezTo>
                  <a:pt x="137338" y="64681"/>
                  <a:pt x="157717" y="129363"/>
                  <a:pt x="138224" y="212651"/>
                </a:cubicBezTo>
                <a:cubicBezTo>
                  <a:pt x="118731" y="295939"/>
                  <a:pt x="59365" y="397834"/>
                  <a:pt x="0" y="49973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007395" y="4955977"/>
            <a:ext cx="1095154" cy="413465"/>
          </a:xfrm>
          <a:custGeom>
            <a:avLst/>
            <a:gdLst>
              <a:gd name="connsiteX0" fmla="*/ 0 w 1095154"/>
              <a:gd name="connsiteY0" fmla="*/ 30693 h 413465"/>
              <a:gd name="connsiteX1" fmla="*/ 499731 w 1095154"/>
              <a:gd name="connsiteY1" fmla="*/ 30693 h 413465"/>
              <a:gd name="connsiteX2" fmla="*/ 595424 w 1095154"/>
              <a:gd name="connsiteY2" fmla="*/ 349670 h 413465"/>
              <a:gd name="connsiteX3" fmla="*/ 467833 w 1095154"/>
              <a:gd name="connsiteY3" fmla="*/ 307139 h 413465"/>
              <a:gd name="connsiteX4" fmla="*/ 744279 w 1095154"/>
              <a:gd name="connsiteY4" fmla="*/ 51958 h 413465"/>
              <a:gd name="connsiteX5" fmla="*/ 1095154 w 1095154"/>
              <a:gd name="connsiteY5" fmla="*/ 413465 h 41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154" h="413465">
                <a:moveTo>
                  <a:pt x="0" y="30693"/>
                </a:moveTo>
                <a:cubicBezTo>
                  <a:pt x="200247" y="4111"/>
                  <a:pt x="400494" y="-22470"/>
                  <a:pt x="499731" y="30693"/>
                </a:cubicBezTo>
                <a:cubicBezTo>
                  <a:pt x="598968" y="83856"/>
                  <a:pt x="600740" y="303596"/>
                  <a:pt x="595424" y="349670"/>
                </a:cubicBezTo>
                <a:cubicBezTo>
                  <a:pt x="590108" y="395744"/>
                  <a:pt x="443024" y="356758"/>
                  <a:pt x="467833" y="307139"/>
                </a:cubicBezTo>
                <a:cubicBezTo>
                  <a:pt x="492642" y="257520"/>
                  <a:pt x="639725" y="34237"/>
                  <a:pt x="744279" y="51958"/>
                </a:cubicBezTo>
                <a:cubicBezTo>
                  <a:pt x="848833" y="69679"/>
                  <a:pt x="971993" y="241572"/>
                  <a:pt x="1095154" y="41346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03593" y="5369442"/>
                <a:ext cx="80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𝑑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593" y="5369442"/>
                <a:ext cx="80304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795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23294" r="11475" b="46954"/>
          <a:stretch/>
        </p:blipFill>
        <p:spPr bwMode="auto">
          <a:xfrm>
            <a:off x="179508" y="976671"/>
            <a:ext cx="7578887" cy="30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315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41870" r="29452" b="8774"/>
          <a:stretch/>
        </p:blipFill>
        <p:spPr bwMode="auto">
          <a:xfrm>
            <a:off x="251517" y="997381"/>
            <a:ext cx="5742580" cy="500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376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차원에 따른 데이터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1028" name="Picture 4" descr="2D Rotated Gaussian Fit - File Exchange - MATLAB Cent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98" y="1556792"/>
            <a:ext cx="50942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D Gaussian Seperation into 1D Gaussian components - Signal Processing  Stack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56792"/>
            <a:ext cx="4476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611560" y="4786519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23640" y="433320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99704" y="2852936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390494" y="158217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91941" y="284884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538529" y="434795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39952" y="477179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214481" y="3609032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43808" y="242088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005095" y="2204864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537031" y="36810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55688" y="3284984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82345" y="253542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59744" y="1844824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95699" y="1997224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62614" y="4009181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367656" y="4077072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71600" y="46384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797085" y="4653136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089308" y="3242452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12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피처 데이터 값들을 동일한 스케일로 변환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7774" r="38132" b="19393"/>
          <a:stretch/>
        </p:blipFill>
        <p:spPr bwMode="auto">
          <a:xfrm>
            <a:off x="683568" y="2204862"/>
            <a:ext cx="4853857" cy="231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98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PCA</a:t>
            </a:r>
            <a:r>
              <a:rPr lang="en-US" altLang="ko-KR" dirty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9735" r="31246" b="19047"/>
          <a:stretch/>
        </p:blipFill>
        <p:spPr bwMode="auto">
          <a:xfrm>
            <a:off x="35496" y="908720"/>
            <a:ext cx="5578945" cy="215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t="31136" r="29357" b="19854"/>
          <a:stretch/>
        </p:blipFill>
        <p:spPr bwMode="auto">
          <a:xfrm>
            <a:off x="3319066" y="1844824"/>
            <a:ext cx="5789438" cy="497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82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PCA (Principal Component Analysis)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변동성 비율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explained_variance_ratio</a:t>
            </a:r>
            <a:r>
              <a:rPr lang="en-US" altLang="ko-KR" dirty="0" smtClean="0"/>
              <a:t>_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합</a:t>
            </a:r>
            <a:r>
              <a:rPr lang="en-US" altLang="ko-KR" dirty="0"/>
              <a:t>: </a:t>
            </a:r>
            <a:r>
              <a:rPr lang="en-US" altLang="ko-KR" dirty="0" smtClean="0"/>
              <a:t>0.95813207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원본 데이터의 변동성 </a:t>
            </a:r>
            <a:r>
              <a:rPr lang="en-US" altLang="ko-KR" dirty="0" smtClean="0">
                <a:sym typeface="Wingdings" pitchFamily="2" charset="2"/>
              </a:rPr>
              <a:t>95%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77148" r="55682" b="16048"/>
          <a:stretch/>
        </p:blipFill>
        <p:spPr bwMode="auto">
          <a:xfrm>
            <a:off x="827582" y="1772813"/>
            <a:ext cx="2994174" cy="69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125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PCA (Principal Component Analysis)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50000" r="26914" b="14895"/>
          <a:stretch/>
        </p:blipFill>
        <p:spPr bwMode="auto">
          <a:xfrm>
            <a:off x="457196" y="1628797"/>
            <a:ext cx="6046788" cy="356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062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PCA (Principal Component Analysis)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UCI </a:t>
            </a:r>
            <a:r>
              <a:rPr lang="ko-KR" altLang="en-US" dirty="0" err="1" smtClean="0"/>
              <a:t>신용카드</a:t>
            </a:r>
            <a:r>
              <a:rPr lang="ko-KR" altLang="en-US" dirty="0" smtClean="0"/>
              <a:t> 고객 데이터 세트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https://</a:t>
            </a:r>
            <a:r>
              <a:rPr lang="en-US" altLang="ko-KR" sz="2000" dirty="0" err="1" smtClean="0"/>
              <a:t>archive.ics.uci.edu</a:t>
            </a:r>
            <a:r>
              <a:rPr lang="en-US" altLang="ko-KR" sz="2000" dirty="0" smtClean="0"/>
              <a:t>/ml/datasets/</a:t>
            </a:r>
            <a:r>
              <a:rPr lang="en-US" altLang="ko-KR" sz="2000" dirty="0" err="1" smtClean="0"/>
              <a:t>default+of+credit+card+clients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Data Folder  default of credit card </a:t>
            </a:r>
            <a:r>
              <a:rPr lang="en-US" altLang="ko-KR" dirty="0" err="1" smtClean="0">
                <a:sym typeface="Wingdings" pitchFamily="2" charset="2"/>
              </a:rPr>
              <a:t>clients.xls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강의 자료실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dirty="0" err="1" smtClean="0">
                <a:sym typeface="Wingdings" pitchFamily="2" charset="2"/>
              </a:rPr>
              <a:t>credit_card.xls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56" y="2780928"/>
            <a:ext cx="7870343" cy="410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51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PCA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52931" r="5606" b="15241"/>
          <a:stretch/>
        </p:blipFill>
        <p:spPr bwMode="auto">
          <a:xfrm>
            <a:off x="-3887" y="3629934"/>
            <a:ext cx="8267120" cy="322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250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8431619" y="2073349"/>
            <a:ext cx="340241" cy="1456660"/>
          </a:xfrm>
          <a:custGeom>
            <a:avLst/>
            <a:gdLst>
              <a:gd name="connsiteX0" fmla="*/ 340241 w 340241"/>
              <a:gd name="connsiteY0" fmla="*/ 0 h 1456660"/>
              <a:gd name="connsiteX1" fmla="*/ 0 w 340241"/>
              <a:gd name="connsiteY1" fmla="*/ 1456660 h 14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0241" h="1456660">
                <a:moveTo>
                  <a:pt x="340241" y="0"/>
                </a:moveTo>
                <a:lnTo>
                  <a:pt x="0" y="145666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63232" y="3512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타겟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20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26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27100" r="18076" b="53988"/>
          <a:stretch/>
        </p:blipFill>
        <p:spPr bwMode="auto">
          <a:xfrm>
            <a:off x="35496" y="862832"/>
            <a:ext cx="6918874" cy="191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19737" r="7015" b="2482"/>
          <a:stretch/>
        </p:blipFill>
        <p:spPr bwMode="auto">
          <a:xfrm>
            <a:off x="3698995" y="1256705"/>
            <a:ext cx="5409509" cy="559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236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PCA</a:t>
            </a:r>
            <a:r>
              <a:rPr lang="en-US" altLang="ko-KR" dirty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63505" r="27025" b="18248"/>
          <a:stretch/>
        </p:blipFill>
        <p:spPr bwMode="auto">
          <a:xfrm>
            <a:off x="107500" y="996945"/>
            <a:ext cx="5999930" cy="1942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54056" r="27248" b="27485"/>
          <a:stretch/>
        </p:blipFill>
        <p:spPr bwMode="auto">
          <a:xfrm>
            <a:off x="155180" y="3573016"/>
            <a:ext cx="5976449" cy="196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79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PCA</a:t>
            </a:r>
            <a:r>
              <a:rPr lang="en-US" altLang="ko-KR" dirty="0"/>
              <a:t> (Principal Component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69657" r="30135" b="13972"/>
          <a:stretch/>
        </p:blipFill>
        <p:spPr bwMode="auto">
          <a:xfrm>
            <a:off x="206206" y="2996952"/>
            <a:ext cx="5684243" cy="17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72924" r="27248" b="13752"/>
          <a:stretch/>
        </p:blipFill>
        <p:spPr bwMode="auto">
          <a:xfrm>
            <a:off x="179512" y="996947"/>
            <a:ext cx="5976449" cy="141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637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PCA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데이터의 변동성이 큰 축을 찾음</a:t>
            </a:r>
            <a:endParaRPr lang="en-US" altLang="ko-KR" dirty="0" smtClean="0"/>
          </a:p>
          <a:p>
            <a:r>
              <a:rPr lang="en-US" altLang="ko-KR" dirty="0" err="1" smtClean="0"/>
              <a:t>LDA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데이터의 클래스 분리를 최대화하는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 축을 찾음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클래스 간 분산과 클래스 내부 분산의 비율을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ko-KR" altLang="en-US" dirty="0" smtClean="0">
                <a:sym typeface="Wingdings" pitchFamily="2" charset="2"/>
              </a:rPr>
              <a:t>    최대화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22530" name="Picture 2" descr="https://i.imgur.com/6ggd2F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8" y="3501007"/>
            <a:ext cx="8310074" cy="31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33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차원의 저주 </a:t>
            </a:r>
            <a:r>
              <a:rPr lang="en-US" altLang="ko-KR" dirty="0" smtClean="0"/>
              <a:t>(Curse of Dimensionality)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</a:t>
            </a:fld>
            <a:endParaRPr lang="en-US" altLang="ko-KR" dirty="0"/>
          </a:p>
        </p:txBody>
      </p:sp>
      <p:pic>
        <p:nvPicPr>
          <p:cNvPr id="4098" name="Picture 2" descr="https://i0.wp.com/thesciencelife.com/wp-content/uploads/2017/10/f2.png?resize=700%2C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4" y="908720"/>
            <a:ext cx="5949280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16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각 클래스의 중심 벡터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/>
              </a:p>
              <a:p>
                <a:r>
                  <a:rPr lang="ko-KR" altLang="en-US" dirty="0" smtClean="0"/>
                  <a:t>벡터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  <m:r>
                      <a:rPr lang="ko-KR" altLang="en-US" b="0" i="1" smtClean="0">
                        <a:latin typeface="Cambria Math"/>
                      </a:rPr>
                      <m:t>에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투영</m:t>
                    </m:r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6" name="Picture 2" descr="https://i.imgur.com/6ggd2F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0"/>
          <a:stretch/>
        </p:blipFill>
        <p:spPr bwMode="auto">
          <a:xfrm>
            <a:off x="3887092" y="2636913"/>
            <a:ext cx="5141548" cy="40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621482" y="2267581"/>
                <a:ext cx="5575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82" y="2267581"/>
                <a:ext cx="55758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자유형 6"/>
          <p:cNvSpPr/>
          <p:nvPr/>
        </p:nvSpPr>
        <p:spPr>
          <a:xfrm>
            <a:off x="5708255" y="2604977"/>
            <a:ext cx="426731" cy="786809"/>
          </a:xfrm>
          <a:custGeom>
            <a:avLst/>
            <a:gdLst>
              <a:gd name="connsiteX0" fmla="*/ 426731 w 426731"/>
              <a:gd name="connsiteY0" fmla="*/ 786809 h 786809"/>
              <a:gd name="connsiteX1" fmla="*/ 22694 w 426731"/>
              <a:gd name="connsiteY1" fmla="*/ 329609 h 786809"/>
              <a:gd name="connsiteX2" fmla="*/ 86489 w 426731"/>
              <a:gd name="connsiteY2" fmla="*/ 0 h 78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31" h="786809">
                <a:moveTo>
                  <a:pt x="426731" y="786809"/>
                </a:moveTo>
                <a:cubicBezTo>
                  <a:pt x="253066" y="623776"/>
                  <a:pt x="79401" y="460744"/>
                  <a:pt x="22694" y="329609"/>
                </a:cubicBezTo>
                <a:cubicBezTo>
                  <a:pt x="-34013" y="198474"/>
                  <a:pt x="26238" y="99237"/>
                  <a:pt x="86489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668344" y="2215784"/>
                <a:ext cx="562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2215784"/>
                <a:ext cx="56291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 8"/>
          <p:cNvSpPr/>
          <p:nvPr/>
        </p:nvSpPr>
        <p:spPr>
          <a:xfrm>
            <a:off x="7389628" y="2583712"/>
            <a:ext cx="626140" cy="1477925"/>
          </a:xfrm>
          <a:custGeom>
            <a:avLst/>
            <a:gdLst>
              <a:gd name="connsiteX0" fmla="*/ 0 w 626140"/>
              <a:gd name="connsiteY0" fmla="*/ 1477925 h 1477925"/>
              <a:gd name="connsiteX1" fmla="*/ 584791 w 626140"/>
              <a:gd name="connsiteY1" fmla="*/ 680483 h 1477925"/>
              <a:gd name="connsiteX2" fmla="*/ 531628 w 626140"/>
              <a:gd name="connsiteY2" fmla="*/ 0 h 147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140" h="1477925">
                <a:moveTo>
                  <a:pt x="0" y="1477925"/>
                </a:moveTo>
                <a:cubicBezTo>
                  <a:pt x="248093" y="1202364"/>
                  <a:pt x="496186" y="926804"/>
                  <a:pt x="584791" y="680483"/>
                </a:cubicBezTo>
                <a:cubicBezTo>
                  <a:pt x="673396" y="434162"/>
                  <a:pt x="602512" y="217081"/>
                  <a:pt x="531628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04048" y="5517232"/>
                <a:ext cx="393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517232"/>
                <a:ext cx="393377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719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57200" y="1052736"/>
                <a:ext cx="8686800" cy="5617369"/>
              </a:xfrm>
            </p:spPr>
            <p:txBody>
              <a:bodyPr/>
              <a:lstStyle/>
              <a:p>
                <a:r>
                  <a:rPr lang="ko-KR" altLang="en-US" dirty="0" smtClean="0"/>
                  <a:t>클래스 간 간격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i="1" dirty="0" smtClean="0">
                    <a:latin typeface="Cambria Math"/>
                  </a:rPr>
                  <a:t/>
                </a:r>
                <a:br>
                  <a:rPr lang="en-US" altLang="ko-K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ko-KR" altLang="en-US" dirty="0"/>
              </a:p>
              <a:p>
                <a:r>
                  <a:rPr lang="ko-KR" altLang="en-US" dirty="0" smtClean="0"/>
                  <a:t>클래스 내부 분산</a:t>
                </a:r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ko-KR" alt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ko-KR" i="1" dirty="0" smtClean="0">
                    <a:latin typeface="Cambria Math"/>
                  </a:rPr>
                  <a:t/>
                </a:r>
                <a:br>
                  <a:rPr lang="en-US" altLang="ko-K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i="1" dirty="0" smtClean="0">
                    <a:latin typeface="Cambria Math"/>
                  </a:rPr>
                  <a:t/>
                </a:r>
                <a:br>
                  <a:rPr lang="en-US" altLang="ko-KR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ko-KR" altLang="en-US" sz="20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altLang="ko-KR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sz="2000" b="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ko-KR" altLang="en-US" sz="2000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2000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ko-KR" sz="2000" b="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altLang="ko-KR" sz="2000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0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0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20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ko-KR" sz="2000" i="1">
                        <a:latin typeface="Cambria Math"/>
                      </a:rPr>
                      <m:t>𝑣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57200" y="1052736"/>
                <a:ext cx="8686800" cy="5617369"/>
              </a:xfrm>
              <a:blipFill rotWithShape="1">
                <a:blip r:embed="rId2"/>
                <a:stretch>
                  <a:fillRect l="-1614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pic>
        <p:nvPicPr>
          <p:cNvPr id="11" name="Picture 2" descr="https://i.imgur.com/6ggd2F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0"/>
          <a:stretch/>
        </p:blipFill>
        <p:spPr bwMode="auto">
          <a:xfrm>
            <a:off x="6407446" y="908720"/>
            <a:ext cx="273655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051720" y="2420888"/>
            <a:ext cx="2808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31840" y="2409704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409704"/>
                <a:ext cx="501163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/>
          <p:cNvCxnSpPr/>
          <p:nvPr/>
        </p:nvCxnSpPr>
        <p:spPr>
          <a:xfrm>
            <a:off x="2051720" y="5589240"/>
            <a:ext cx="5472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79912" y="5562220"/>
                <a:ext cx="551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562220"/>
                <a:ext cx="55124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813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ko-KR" altLang="en-US" dirty="0"/>
                          <m:t>클래스 간 간격</m:t>
                        </m:r>
                      </m:num>
                      <m:den>
                        <m:r>
                          <m:rPr>
                            <m:nor/>
                          </m:rPr>
                          <a:rPr lang="ko-KR" altLang="en-US" dirty="0"/>
                          <m:t>클래스 내부 분산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𝑊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r>
                  <a:rPr lang="ko-KR" altLang="en-US" dirty="0" smtClean="0"/>
                  <a:t>  최대화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971600" y="2420888"/>
                <a:ext cx="4001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𝑊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i="1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4001288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971600" y="3068960"/>
                <a:ext cx="3577198" cy="725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𝑣</m:t>
                    </m:r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𝑣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𝑊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/>
                          </a:rPr>
                          <m:t>𝑣</m:t>
                        </m:r>
                      </m:den>
                    </m:f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𝑊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=</m:t>
                    </m:r>
                    <m:r>
                      <a:rPr lang="ko-KR" altLang="en-US" sz="2400" i="1" smtClean="0">
                        <a:latin typeface="Cambria Math"/>
                      </a:rPr>
                      <m:t>𝜆</m:t>
                    </m:r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𝑊</m:t>
                        </m:r>
                      </m:sub>
                    </m:sSub>
                    <m:r>
                      <a:rPr lang="en-US" altLang="ko-KR" sz="2400" i="1">
                        <a:latin typeface="Cambria Math"/>
                      </a:rPr>
                      <m:t>𝑣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68960"/>
                <a:ext cx="3577198" cy="7255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71600" y="4077072"/>
                <a:ext cx="2277162" cy="529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𝑊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en-US" altLang="ko-KR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ko-KR" altLang="en-US" sz="2400" i="1" smtClean="0">
                          <a:latin typeface="Cambria Math"/>
                        </a:rPr>
                        <m:t>𝜆</m:t>
                      </m:r>
                      <m:r>
                        <a:rPr lang="en-US" altLang="ko-KR" sz="2400" i="1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077072"/>
                <a:ext cx="2277162" cy="5298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6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𝑊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 행렬 계산</a:t>
                </a:r>
                <a:endParaRPr lang="en-US" altLang="ko-KR" dirty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𝑊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 행렬의 고유 값과 고유 벡터 계산</a:t>
                </a:r>
                <a:endParaRPr lang="en-US" altLang="ko-KR" dirty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고유 값이 큰 </a:t>
                </a:r>
                <a:r>
                  <a:rPr lang="en-US" altLang="ko-KR" dirty="0">
                    <a:sym typeface="Wingdings" pitchFamily="2" charset="2"/>
                  </a:rPr>
                  <a:t>k</a:t>
                </a:r>
                <a:r>
                  <a:rPr lang="ko-KR" altLang="en-US" dirty="0">
                    <a:sym typeface="Wingdings" pitchFamily="2" charset="2"/>
                  </a:rPr>
                  <a:t>개의 해당 고유 벡터 추출</a:t>
                </a:r>
                <a:endParaRPr lang="en-US" altLang="ko-KR" dirty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추출된 고유 벡터로 변환 행렬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𝐴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 구성</a:t>
                </a:r>
                <a:endParaRPr lang="en-US" altLang="ko-KR" dirty="0">
                  <a:sym typeface="Wingdings" pitchFamily="2" charset="2"/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𝑥</m:t>
                    </m:r>
                  </m:oMath>
                </a14:m>
                <a:endParaRPr lang="en-US" altLang="ko-K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3749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63395" r="31912" b="18302"/>
          <a:stretch/>
        </p:blipFill>
        <p:spPr bwMode="auto">
          <a:xfrm>
            <a:off x="179509" y="1006109"/>
            <a:ext cx="5485335" cy="194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669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(Linear Discriminant Analysis)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39004" r="29913" b="9686"/>
          <a:stretch/>
        </p:blipFill>
        <p:spPr bwMode="auto">
          <a:xfrm>
            <a:off x="107502" y="976669"/>
            <a:ext cx="5719308" cy="546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236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Singular Value Decomposition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고유 벡터로 구성된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altLang="ko-K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ko-KR" altLang="en-US" dirty="0"/>
                  <a:t>고유 벡터로 구성된 행렬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altLang="ko-KR" i="1">
                                        <a:latin typeface="Cambria Math"/>
                                        <a:ea typeface="Cambria Math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1700808"/>
                <a:ext cx="1632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ko-KR" sz="2400" b="0" i="1" smtClean="0">
                          <a:latin typeface="Cambria Math"/>
                          <a:ea typeface="Cambria Math"/>
                        </a:rPr>
                        <m:t>Σ</m:t>
                      </m:r>
                      <m:sSup>
                        <m:sSupPr>
                          <m:ctrlPr>
                            <a:rPr lang="el-GR" altLang="ko-KR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700808"/>
                <a:ext cx="163269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505" y="2596262"/>
                <a:ext cx="864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5" y="2596262"/>
                <a:ext cx="86427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5807" y="2596262"/>
                <a:ext cx="925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07" y="2596262"/>
                <a:ext cx="9251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0996" y="2596262"/>
                <a:ext cx="864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96" y="2596262"/>
                <a:ext cx="86427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7864" y="2596262"/>
                <a:ext cx="803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96262"/>
                <a:ext cx="80336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 9"/>
          <p:cNvSpPr/>
          <p:nvPr/>
        </p:nvSpPr>
        <p:spPr>
          <a:xfrm>
            <a:off x="1625875" y="2105247"/>
            <a:ext cx="160395" cy="584790"/>
          </a:xfrm>
          <a:custGeom>
            <a:avLst/>
            <a:gdLst>
              <a:gd name="connsiteX0" fmla="*/ 160395 w 160395"/>
              <a:gd name="connsiteY0" fmla="*/ 0 h 584790"/>
              <a:gd name="connsiteX1" fmla="*/ 906 w 160395"/>
              <a:gd name="connsiteY1" fmla="*/ 287079 h 584790"/>
              <a:gd name="connsiteX2" fmla="*/ 107232 w 160395"/>
              <a:gd name="connsiteY2" fmla="*/ 584790 h 5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95" h="584790">
                <a:moveTo>
                  <a:pt x="160395" y="0"/>
                </a:moveTo>
                <a:cubicBezTo>
                  <a:pt x="85080" y="94807"/>
                  <a:pt x="9766" y="189614"/>
                  <a:pt x="906" y="287079"/>
                </a:cubicBezTo>
                <a:cubicBezTo>
                  <a:pt x="-7955" y="384544"/>
                  <a:pt x="49638" y="484667"/>
                  <a:pt x="107232" y="58479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1998921" y="2094614"/>
            <a:ext cx="692534" cy="606056"/>
          </a:xfrm>
          <a:custGeom>
            <a:avLst/>
            <a:gdLst>
              <a:gd name="connsiteX0" fmla="*/ 0 w 692534"/>
              <a:gd name="connsiteY0" fmla="*/ 0 h 606056"/>
              <a:gd name="connsiteX1" fmla="*/ 148856 w 692534"/>
              <a:gd name="connsiteY1" fmla="*/ 212651 h 606056"/>
              <a:gd name="connsiteX2" fmla="*/ 637953 w 692534"/>
              <a:gd name="connsiteY2" fmla="*/ 297712 h 606056"/>
              <a:gd name="connsiteX3" fmla="*/ 659219 w 692534"/>
              <a:gd name="connsiteY3" fmla="*/ 606056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534" h="606056">
                <a:moveTo>
                  <a:pt x="0" y="0"/>
                </a:moveTo>
                <a:cubicBezTo>
                  <a:pt x="21265" y="81516"/>
                  <a:pt x="42531" y="163032"/>
                  <a:pt x="148856" y="212651"/>
                </a:cubicBezTo>
                <a:cubicBezTo>
                  <a:pt x="255181" y="262270"/>
                  <a:pt x="552893" y="232145"/>
                  <a:pt x="637953" y="297712"/>
                </a:cubicBezTo>
                <a:cubicBezTo>
                  <a:pt x="723013" y="363279"/>
                  <a:pt x="691116" y="484667"/>
                  <a:pt x="659219" y="6060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211572" y="2062716"/>
            <a:ext cx="1557209" cy="606056"/>
          </a:xfrm>
          <a:custGeom>
            <a:avLst/>
            <a:gdLst>
              <a:gd name="connsiteX0" fmla="*/ 0 w 1557209"/>
              <a:gd name="connsiteY0" fmla="*/ 0 h 606056"/>
              <a:gd name="connsiteX1" fmla="*/ 287079 w 1557209"/>
              <a:gd name="connsiteY1" fmla="*/ 148856 h 606056"/>
              <a:gd name="connsiteX2" fmla="*/ 1392865 w 1557209"/>
              <a:gd name="connsiteY2" fmla="*/ 276447 h 606056"/>
              <a:gd name="connsiteX3" fmla="*/ 1531088 w 1557209"/>
              <a:gd name="connsiteY3" fmla="*/ 606056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209" h="606056">
                <a:moveTo>
                  <a:pt x="0" y="0"/>
                </a:moveTo>
                <a:cubicBezTo>
                  <a:pt x="27467" y="51391"/>
                  <a:pt x="54935" y="102782"/>
                  <a:pt x="287079" y="148856"/>
                </a:cubicBezTo>
                <a:cubicBezTo>
                  <a:pt x="519223" y="194931"/>
                  <a:pt x="1185530" y="200247"/>
                  <a:pt x="1392865" y="276447"/>
                </a:cubicBezTo>
                <a:cubicBezTo>
                  <a:pt x="1600200" y="352647"/>
                  <a:pt x="1565644" y="479351"/>
                  <a:pt x="1531088" y="6060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903767" y="2083981"/>
            <a:ext cx="287080" cy="584791"/>
          </a:xfrm>
          <a:custGeom>
            <a:avLst/>
            <a:gdLst>
              <a:gd name="connsiteX0" fmla="*/ 287080 w 287080"/>
              <a:gd name="connsiteY0" fmla="*/ 0 h 584791"/>
              <a:gd name="connsiteX1" fmla="*/ 85061 w 287080"/>
              <a:gd name="connsiteY1" fmla="*/ 170121 h 584791"/>
              <a:gd name="connsiteX2" fmla="*/ 0 w 287080"/>
              <a:gd name="connsiteY2" fmla="*/ 584791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80" h="584791">
                <a:moveTo>
                  <a:pt x="287080" y="0"/>
                </a:moveTo>
                <a:cubicBezTo>
                  <a:pt x="209994" y="36328"/>
                  <a:pt x="132908" y="72656"/>
                  <a:pt x="85061" y="170121"/>
                </a:cubicBezTo>
                <a:cubicBezTo>
                  <a:pt x="37214" y="267586"/>
                  <a:pt x="18607" y="426188"/>
                  <a:pt x="0" y="58479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16216" y="2780928"/>
                <a:ext cx="2034595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ko-KR" i="1" smtClean="0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780928"/>
                <a:ext cx="2034595" cy="9727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25875" y="6209088"/>
                <a:ext cx="11339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𝑚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&gt;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75" y="6209088"/>
                <a:ext cx="113396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16016" y="6209088"/>
                <a:ext cx="1133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𝑚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&lt;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6209088"/>
                <a:ext cx="11339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66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 smtClean="0"/>
                  <a:t>의 고유 값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1700808"/>
                <a:ext cx="39086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24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/>
                      </a:rPr>
                      <m:t>,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⋯,</m:t>
                    </m:r>
                    <m:sSup>
                      <m:sSup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𝑠</m:t>
                    </m:r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min</m:t>
                    </m:r>
                    <m:r>
                      <a:rPr lang="en-US" altLang="ko-KR" sz="2400" b="0" i="1" smtClean="0">
                        <a:latin typeface="Cambria Math"/>
                      </a:rPr>
                      <m:t>⁡(</m:t>
                    </m:r>
                    <m:r>
                      <a:rPr lang="en-US" altLang="ko-KR" sz="2400" b="0" i="1" smtClean="0">
                        <a:latin typeface="Cambria Math"/>
                      </a:rPr>
                      <m:t>𝑚</m:t>
                    </m:r>
                    <m:r>
                      <a:rPr lang="en-US" altLang="ko-KR" sz="2400" b="0" i="1" smtClean="0">
                        <a:latin typeface="Cambria Math"/>
                      </a:rPr>
                      <m:t>,</m:t>
                    </m:r>
                    <m:r>
                      <a:rPr lang="en-US" altLang="ko-KR" sz="2400" b="0" i="1" smtClean="0">
                        <a:latin typeface="Cambria Math"/>
                      </a:rPr>
                      <m:t>𝑛</m:t>
                    </m:r>
                    <m:r>
                      <a:rPr lang="en-US" altLang="ko-KR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700808"/>
                <a:ext cx="3908634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312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4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28674" name="Picture 2" descr="https://t1.daumcdn.net/cfile/tistory/2536894052661ADF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9561"/>
            <a:ext cx="523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t1.daumcdn.net/cfile/tistory/23378F3352661E3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34278"/>
            <a:ext cx="523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s://t1.daumcdn.net/cfile/tistory/2746F23952661E50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76936"/>
            <a:ext cx="523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56176" y="1196752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Thin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대각이 아닌 부분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3034278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Compact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 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것도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869160"/>
            <a:ext cx="2484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Truncated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 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일부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5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36477" r="46574" b="16608"/>
          <a:stretch/>
        </p:blipFill>
        <p:spPr bwMode="auto">
          <a:xfrm>
            <a:off x="107504" y="976672"/>
            <a:ext cx="3953236" cy="499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74775" r="45446" b="10502"/>
          <a:stretch/>
        </p:blipFill>
        <p:spPr bwMode="auto">
          <a:xfrm>
            <a:off x="4860032" y="4077072"/>
            <a:ext cx="4058429" cy="156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516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3074" name="Picture 2" descr="Visualising a Classification in High Dimension | Freakonometr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60" y="980728"/>
            <a:ext cx="5586828" cy="58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809290" y="976672"/>
            <a:ext cx="0" cy="514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921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SVD</a:t>
            </a:r>
            <a:r>
              <a:rPr lang="en-US" altLang="ko-KR" dirty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74931" r="46463" b="10567"/>
          <a:stretch/>
        </p:blipFill>
        <p:spPr bwMode="auto">
          <a:xfrm>
            <a:off x="107500" y="1007064"/>
            <a:ext cx="3964924" cy="154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53397" r="39799" b="18586"/>
          <a:stretch/>
        </p:blipFill>
        <p:spPr bwMode="auto">
          <a:xfrm>
            <a:off x="129353" y="2708917"/>
            <a:ext cx="4666636" cy="298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9" t="69393" r="45890" b="8963"/>
          <a:stretch/>
        </p:blipFill>
        <p:spPr bwMode="auto">
          <a:xfrm>
            <a:off x="5070200" y="4200141"/>
            <a:ext cx="4046742" cy="230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586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SVD</a:t>
            </a:r>
            <a:r>
              <a:rPr lang="en-US" altLang="ko-KR" dirty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35268" r="32690" b="8258"/>
          <a:stretch/>
        </p:blipFill>
        <p:spPr bwMode="auto">
          <a:xfrm>
            <a:off x="179512" y="868611"/>
            <a:ext cx="5415205" cy="60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25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SVD</a:t>
            </a:r>
            <a:r>
              <a:rPr lang="en-US" altLang="ko-KR" dirty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36101" r="34894" b="18523"/>
          <a:stretch/>
        </p:blipFill>
        <p:spPr bwMode="auto">
          <a:xfrm>
            <a:off x="179508" y="1003252"/>
            <a:ext cx="5193024" cy="4830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t="53098" r="43762" b="19854"/>
          <a:stretch/>
        </p:blipFill>
        <p:spPr bwMode="auto">
          <a:xfrm>
            <a:off x="4861739" y="3933056"/>
            <a:ext cx="4272581" cy="274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00" y="3604954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PCA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75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SVD</a:t>
            </a:r>
            <a:r>
              <a:rPr lang="en-US" altLang="ko-KR" dirty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4501" r="27914" b="18806"/>
          <a:stretch/>
        </p:blipFill>
        <p:spPr bwMode="auto">
          <a:xfrm>
            <a:off x="26619" y="887454"/>
            <a:ext cx="5906319" cy="603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644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SVD</a:t>
            </a:r>
            <a:r>
              <a:rPr lang="en-US" altLang="ko-KR" dirty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76469" r="46352" b="13752"/>
          <a:stretch/>
        </p:blipFill>
        <p:spPr bwMode="auto">
          <a:xfrm>
            <a:off x="251520" y="1163876"/>
            <a:ext cx="3999988" cy="104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185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NMF</a:t>
            </a:r>
            <a:r>
              <a:rPr lang="en-US" altLang="ko-KR" dirty="0" smtClean="0"/>
              <a:t> </a:t>
            </a:r>
            <a:r>
              <a:rPr lang="en-US" altLang="ko-KR" sz="2800" dirty="0" smtClean="0"/>
              <a:t>(Non-Negative Matrix Factorization)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ko-KR" altLang="en-US" dirty="0" smtClean="0"/>
              <a:t>와 유사하게 낮은 랭크를 통한 행렬 근사 방식의 변형</a:t>
            </a:r>
            <a:endParaRPr lang="en-US" altLang="ko-KR" dirty="0" smtClean="0"/>
          </a:p>
          <a:p>
            <a:r>
              <a:rPr lang="ko-KR" altLang="en-US" dirty="0" smtClean="0"/>
              <a:t>원본 행렬 내의 모든 원소 값이 양수이면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다음과 같이 두 개의 양수 행렬로 분해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43608" y="3190236"/>
                <a:ext cx="18195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/>
                        </a:rPr>
                        <m:t>𝑉</m:t>
                      </m:r>
                      <m:r>
                        <a:rPr lang="en-US" altLang="ko-KR" sz="32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altLang="ko-KR" sz="3200" b="0" i="1" smtClean="0">
                          <a:latin typeface="Cambria Math"/>
                          <a:ea typeface="Cambria Math"/>
                        </a:rPr>
                        <m:t>𝑊𝐻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190236"/>
                <a:ext cx="1819537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149080"/>
                <a:ext cx="864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49080"/>
                <a:ext cx="86427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3688" y="4149080"/>
                <a:ext cx="858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149080"/>
                <a:ext cx="85831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0406" y="4149080"/>
                <a:ext cx="797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06" y="4149080"/>
                <a:ext cx="797398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 8"/>
          <p:cNvSpPr/>
          <p:nvPr/>
        </p:nvSpPr>
        <p:spPr>
          <a:xfrm>
            <a:off x="1082727" y="3700130"/>
            <a:ext cx="171915" cy="542261"/>
          </a:xfrm>
          <a:custGeom>
            <a:avLst/>
            <a:gdLst>
              <a:gd name="connsiteX0" fmla="*/ 171915 w 171915"/>
              <a:gd name="connsiteY0" fmla="*/ 0 h 542261"/>
              <a:gd name="connsiteX1" fmla="*/ 1794 w 171915"/>
              <a:gd name="connsiteY1" fmla="*/ 223284 h 542261"/>
              <a:gd name="connsiteX2" fmla="*/ 97487 w 171915"/>
              <a:gd name="connsiteY2" fmla="*/ 542261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915" h="542261">
                <a:moveTo>
                  <a:pt x="171915" y="0"/>
                </a:moveTo>
                <a:cubicBezTo>
                  <a:pt x="93057" y="66453"/>
                  <a:pt x="14199" y="132907"/>
                  <a:pt x="1794" y="223284"/>
                </a:cubicBezTo>
                <a:cubicBezTo>
                  <a:pt x="-10611" y="313661"/>
                  <a:pt x="43438" y="427961"/>
                  <a:pt x="97487" y="54226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083351" y="3721395"/>
            <a:ext cx="85691" cy="510363"/>
          </a:xfrm>
          <a:custGeom>
            <a:avLst/>
            <a:gdLst>
              <a:gd name="connsiteX0" fmla="*/ 85691 w 85691"/>
              <a:gd name="connsiteY0" fmla="*/ 0 h 510363"/>
              <a:gd name="connsiteX1" fmla="*/ 630 w 85691"/>
              <a:gd name="connsiteY1" fmla="*/ 255182 h 510363"/>
              <a:gd name="connsiteX2" fmla="*/ 53793 w 85691"/>
              <a:gd name="connsiteY2" fmla="*/ 510363 h 51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1" h="510363">
                <a:moveTo>
                  <a:pt x="85691" y="0"/>
                </a:moveTo>
                <a:cubicBezTo>
                  <a:pt x="45818" y="85061"/>
                  <a:pt x="5946" y="170122"/>
                  <a:pt x="630" y="255182"/>
                </a:cubicBezTo>
                <a:cubicBezTo>
                  <a:pt x="-4686" y="340242"/>
                  <a:pt x="24553" y="425302"/>
                  <a:pt x="53793" y="510363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571715" y="3710763"/>
            <a:ext cx="606819" cy="531628"/>
          </a:xfrm>
          <a:custGeom>
            <a:avLst/>
            <a:gdLst>
              <a:gd name="connsiteX0" fmla="*/ 1364 w 606819"/>
              <a:gd name="connsiteY0" fmla="*/ 0 h 531628"/>
              <a:gd name="connsiteX1" fmla="*/ 86425 w 606819"/>
              <a:gd name="connsiteY1" fmla="*/ 212651 h 531628"/>
              <a:gd name="connsiteX2" fmla="*/ 554257 w 606819"/>
              <a:gd name="connsiteY2" fmla="*/ 297711 h 531628"/>
              <a:gd name="connsiteX3" fmla="*/ 575522 w 606819"/>
              <a:gd name="connsiteY3" fmla="*/ 531628 h 53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19" h="531628">
                <a:moveTo>
                  <a:pt x="1364" y="0"/>
                </a:moveTo>
                <a:cubicBezTo>
                  <a:pt x="-2180" y="81516"/>
                  <a:pt x="-5724" y="163033"/>
                  <a:pt x="86425" y="212651"/>
                </a:cubicBezTo>
                <a:cubicBezTo>
                  <a:pt x="178574" y="262269"/>
                  <a:pt x="472741" y="244548"/>
                  <a:pt x="554257" y="297711"/>
                </a:cubicBezTo>
                <a:cubicBezTo>
                  <a:pt x="635773" y="350874"/>
                  <a:pt x="605647" y="441251"/>
                  <a:pt x="575522" y="53162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1920" y="3526097"/>
                <a:ext cx="4420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이나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보다 상당히 작게 할 수 있음</a:t>
                </a: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526097"/>
                <a:ext cx="4420954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39566"/>
              </p:ext>
            </p:extLst>
          </p:nvPr>
        </p:nvGraphicFramePr>
        <p:xfrm>
          <a:off x="323528" y="4750544"/>
          <a:ext cx="309634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3"/>
                <a:gridCol w="387043"/>
                <a:gridCol w="387043"/>
                <a:gridCol w="387043"/>
                <a:gridCol w="387043"/>
                <a:gridCol w="387043"/>
                <a:gridCol w="387043"/>
                <a:gridCol w="387043"/>
              </a:tblGrid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241553"/>
              </p:ext>
            </p:extLst>
          </p:nvPr>
        </p:nvGraphicFramePr>
        <p:xfrm>
          <a:off x="4211960" y="4750544"/>
          <a:ext cx="7740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3"/>
                <a:gridCol w="387043"/>
              </a:tblGrid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39180"/>
              </p:ext>
            </p:extLst>
          </p:nvPr>
        </p:nvGraphicFramePr>
        <p:xfrm>
          <a:off x="5652120" y="5289768"/>
          <a:ext cx="3096344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043"/>
                <a:gridCol w="387043"/>
                <a:gridCol w="387043"/>
                <a:gridCol w="387043"/>
                <a:gridCol w="387043"/>
                <a:gridCol w="387043"/>
                <a:gridCol w="387043"/>
                <a:gridCol w="387043"/>
              </a:tblGrid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563888" y="5415607"/>
                <a:ext cx="5132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415607"/>
                <a:ext cx="513282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076056" y="5415607"/>
                <a:ext cx="506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415607"/>
                <a:ext cx="50687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83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NMF</a:t>
            </a:r>
            <a:r>
              <a:rPr lang="en-US" altLang="ko-KR" dirty="0" smtClean="0"/>
              <a:t> </a:t>
            </a:r>
            <a:r>
              <a:rPr lang="en-US" altLang="ko-KR" sz="2800" dirty="0" smtClean="0"/>
              <a:t>(Non-Negative Matrix Factorization)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31862" r="39243" b="18696"/>
          <a:stretch/>
        </p:blipFill>
        <p:spPr bwMode="auto">
          <a:xfrm>
            <a:off x="107499" y="976667"/>
            <a:ext cx="4713388" cy="526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661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138499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군집화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07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35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</a:t>
            </a:r>
            <a:r>
              <a:rPr lang="ko-KR" altLang="en-US" dirty="0" smtClean="0"/>
              <a:t>평균 알고리즘 </a:t>
            </a:r>
            <a:r>
              <a:rPr lang="en-US" altLang="ko-KR" dirty="0" smtClean="0"/>
              <a:t>(k-Means Algorithm)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63588" y="157014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초기화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k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개의 중심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설정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588" y="2350918"/>
            <a:ext cx="588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데이터를 가장 가까운 중심점의 군집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(cluster)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할당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588" y="31543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군집에 속한 데이터들의 평균을 새로운 중심점으로 갱신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2" descr="C:\Users\AKAII\Desktop\딱따구리\Untitled-5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9665"/>
            <a:ext cx="2160000" cy="21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00" y="3929663"/>
            <a:ext cx="2160000" cy="216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3929663"/>
            <a:ext cx="2160000" cy="216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00" y="3929663"/>
            <a:ext cx="2160000" cy="216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 11"/>
          <p:cNvSpPr/>
          <p:nvPr/>
        </p:nvSpPr>
        <p:spPr>
          <a:xfrm>
            <a:off x="287523" y="1484784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7523" y="2265554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523" y="3068960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22184" y="2536167"/>
            <a:ext cx="1242204" cy="810883"/>
          </a:xfrm>
          <a:custGeom>
            <a:avLst/>
            <a:gdLst>
              <a:gd name="connsiteX0" fmla="*/ 267419 w 1345721"/>
              <a:gd name="connsiteY0" fmla="*/ 810883 h 810883"/>
              <a:gd name="connsiteX1" fmla="*/ 1345721 w 1345721"/>
              <a:gd name="connsiteY1" fmla="*/ 810883 h 810883"/>
              <a:gd name="connsiteX2" fmla="*/ 1345721 w 1345721"/>
              <a:gd name="connsiteY2" fmla="*/ 0 h 810883"/>
              <a:gd name="connsiteX3" fmla="*/ 0 w 1345721"/>
              <a:gd name="connsiteY3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721" h="810883">
                <a:moveTo>
                  <a:pt x="267419" y="810883"/>
                </a:moveTo>
                <a:lnTo>
                  <a:pt x="1345721" y="810883"/>
                </a:lnTo>
                <a:lnTo>
                  <a:pt x="1345721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689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</a:t>
            </a:r>
            <a:r>
              <a:rPr lang="ko-KR" altLang="en-US" dirty="0" smtClean="0"/>
              <a:t>평균 알고리즘 </a:t>
            </a:r>
            <a:r>
              <a:rPr lang="en-US" altLang="ko-KR" dirty="0" smtClean="0"/>
              <a:t>(k-Means Algorithm)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63588" y="157014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초기화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k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개의 중심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설정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588" y="2350918"/>
            <a:ext cx="588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데이터를 가장 가까운 중심점의 군집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(cluster)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할당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588" y="31543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군집에 속한 데이터들의 평균을 새로운 중심점으로 갱신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7523" y="1484784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7523" y="2265554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523" y="3068960"/>
            <a:ext cx="540000" cy="540060"/>
          </a:xfrm>
          <a:prstGeom prst="ellipse">
            <a:avLst/>
          </a:prstGeom>
          <a:solidFill>
            <a:srgbClr val="486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822184" y="2536167"/>
            <a:ext cx="1242204" cy="810883"/>
          </a:xfrm>
          <a:custGeom>
            <a:avLst/>
            <a:gdLst>
              <a:gd name="connsiteX0" fmla="*/ 267419 w 1345721"/>
              <a:gd name="connsiteY0" fmla="*/ 810883 h 810883"/>
              <a:gd name="connsiteX1" fmla="*/ 1345721 w 1345721"/>
              <a:gd name="connsiteY1" fmla="*/ 810883 h 810883"/>
              <a:gd name="connsiteX2" fmla="*/ 1345721 w 1345721"/>
              <a:gd name="connsiteY2" fmla="*/ 0 h 810883"/>
              <a:gd name="connsiteX3" fmla="*/ 0 w 1345721"/>
              <a:gd name="connsiteY3" fmla="*/ 0 h 81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721" h="810883">
                <a:moveTo>
                  <a:pt x="267419" y="810883"/>
                </a:moveTo>
                <a:lnTo>
                  <a:pt x="1345721" y="810883"/>
                </a:lnTo>
                <a:lnTo>
                  <a:pt x="1345721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3" y="4113076"/>
            <a:ext cx="5580374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종료 조건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중심점에 변화가 없을 때까지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데이터의 소속 클러스터가 바뀌지 않을 때까지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지정된 횟수만큼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783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3074" name="Picture 2" descr="Visualising a Classification in High Dimension | Freakonometr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60" y="980728"/>
            <a:ext cx="5586828" cy="58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4359349" y="1010093"/>
            <a:ext cx="1095153" cy="5018567"/>
          </a:xfrm>
          <a:custGeom>
            <a:avLst/>
            <a:gdLst>
              <a:gd name="connsiteX0" fmla="*/ 882502 w 1095153"/>
              <a:gd name="connsiteY0" fmla="*/ 0 h 5018567"/>
              <a:gd name="connsiteX1" fmla="*/ 882502 w 1095153"/>
              <a:gd name="connsiteY1" fmla="*/ 2296633 h 5018567"/>
              <a:gd name="connsiteX2" fmla="*/ 637953 w 1095153"/>
              <a:gd name="connsiteY2" fmla="*/ 2296633 h 5018567"/>
              <a:gd name="connsiteX3" fmla="*/ 637953 w 1095153"/>
              <a:gd name="connsiteY3" fmla="*/ 2711302 h 5018567"/>
              <a:gd name="connsiteX4" fmla="*/ 467832 w 1095153"/>
              <a:gd name="connsiteY4" fmla="*/ 2711302 h 5018567"/>
              <a:gd name="connsiteX5" fmla="*/ 467832 w 1095153"/>
              <a:gd name="connsiteY5" fmla="*/ 3125972 h 5018567"/>
              <a:gd name="connsiteX6" fmla="*/ 1095153 w 1095153"/>
              <a:gd name="connsiteY6" fmla="*/ 3125972 h 5018567"/>
              <a:gd name="connsiteX7" fmla="*/ 1095153 w 1095153"/>
              <a:gd name="connsiteY7" fmla="*/ 3200400 h 5018567"/>
              <a:gd name="connsiteX8" fmla="*/ 0 w 1095153"/>
              <a:gd name="connsiteY8" fmla="*/ 3200400 h 5018567"/>
              <a:gd name="connsiteX9" fmla="*/ 0 w 1095153"/>
              <a:gd name="connsiteY9" fmla="*/ 3338623 h 5018567"/>
              <a:gd name="connsiteX10" fmla="*/ 978195 w 1095153"/>
              <a:gd name="connsiteY10" fmla="*/ 3338623 h 5018567"/>
              <a:gd name="connsiteX11" fmla="*/ 978195 w 1095153"/>
              <a:gd name="connsiteY11" fmla="*/ 3455581 h 5018567"/>
              <a:gd name="connsiteX12" fmla="*/ 223284 w 1095153"/>
              <a:gd name="connsiteY12" fmla="*/ 3455581 h 5018567"/>
              <a:gd name="connsiteX13" fmla="*/ 223284 w 1095153"/>
              <a:gd name="connsiteY13" fmla="*/ 5018567 h 50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5153" h="5018567">
                <a:moveTo>
                  <a:pt x="882502" y="0"/>
                </a:moveTo>
                <a:lnTo>
                  <a:pt x="882502" y="2296633"/>
                </a:lnTo>
                <a:lnTo>
                  <a:pt x="637953" y="2296633"/>
                </a:lnTo>
                <a:lnTo>
                  <a:pt x="637953" y="2711302"/>
                </a:lnTo>
                <a:lnTo>
                  <a:pt x="467832" y="2711302"/>
                </a:lnTo>
                <a:lnTo>
                  <a:pt x="467832" y="3125972"/>
                </a:lnTo>
                <a:lnTo>
                  <a:pt x="1095153" y="3125972"/>
                </a:lnTo>
                <a:lnTo>
                  <a:pt x="1095153" y="3200400"/>
                </a:lnTo>
                <a:lnTo>
                  <a:pt x="0" y="3200400"/>
                </a:lnTo>
                <a:lnTo>
                  <a:pt x="0" y="3338623"/>
                </a:lnTo>
                <a:lnTo>
                  <a:pt x="978195" y="3338623"/>
                </a:lnTo>
                <a:lnTo>
                  <a:pt x="978195" y="3455581"/>
                </a:lnTo>
                <a:lnTo>
                  <a:pt x="223284" y="3455581"/>
                </a:lnTo>
                <a:lnTo>
                  <a:pt x="223284" y="501856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43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k-</a:t>
            </a:r>
            <a:r>
              <a:rPr lang="ko-KR" altLang="en-US" smtClean="0"/>
              <a:t>평균 알고리즘 </a:t>
            </a:r>
            <a:r>
              <a:rPr lang="en-US" altLang="ko-KR" smtClean="0"/>
              <a:t>(k-Means Algorithm)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쉽고 간결함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군집화에서 가장 많이 활용됨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피처</a:t>
            </a:r>
            <a:r>
              <a:rPr lang="en-US" altLang="ko-KR" dirty="0" smtClean="0"/>
              <a:t>(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개수가 많을 경우 군집화 정확도가 떨어짐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횟수가 많을 경우 수행 시간이 오래 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몇 개의 군집으로 결정하기 어려움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47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k-</a:t>
            </a:r>
            <a:r>
              <a:rPr lang="ko-KR" altLang="en-US" smtClean="0"/>
              <a:t>평균 알고리즘 </a:t>
            </a:r>
            <a:r>
              <a:rPr lang="en-US" altLang="ko-KR" smtClean="0"/>
              <a:t>(k-Means Algorithm)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KMeans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n_clusters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군집 개수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초기 중심점 결정 방법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‘k-means++’ (</a:t>
            </a:r>
            <a:r>
              <a:rPr lang="ko-KR" altLang="en-US" dirty="0"/>
              <a:t>기본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‘random’</a:t>
            </a:r>
          </a:p>
          <a:p>
            <a:pPr lvl="1"/>
            <a:r>
              <a:rPr lang="en-US" altLang="ko-KR" dirty="0" err="1" smtClean="0"/>
              <a:t>max_iter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최대 반복 횟수</a:t>
            </a:r>
            <a:endParaRPr lang="en-US" altLang="ko-KR" dirty="0" smtClean="0"/>
          </a:p>
          <a:p>
            <a:r>
              <a:rPr lang="ko-KR" altLang="en-US" dirty="0" smtClean="0"/>
              <a:t>결과 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labels_ : </a:t>
            </a:r>
            <a:r>
              <a:rPr lang="ko-KR" altLang="en-US" dirty="0" smtClean="0"/>
              <a:t>각 데이터의 군집 레이블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cluster_centers</a:t>
            </a:r>
            <a:r>
              <a:rPr lang="en-US" altLang="ko-KR" dirty="0" smtClean="0"/>
              <a:t>_ : </a:t>
            </a:r>
            <a:r>
              <a:rPr lang="ko-KR" altLang="en-US" dirty="0" smtClean="0"/>
              <a:t>각 군집의 중심점 좌표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2774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k-</a:t>
            </a:r>
            <a:r>
              <a:rPr lang="ko-KR" altLang="en-US" smtClean="0"/>
              <a:t>평균 알고리즘 </a:t>
            </a:r>
            <a:r>
              <a:rPr lang="en-US" altLang="ko-KR" smtClean="0"/>
              <a:t>(k-Means Algorithm)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52</a:t>
            </a:fld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62296" r="8032" b="18147"/>
          <a:stretch/>
        </p:blipFill>
        <p:spPr bwMode="auto">
          <a:xfrm>
            <a:off x="33953" y="976671"/>
            <a:ext cx="8035041" cy="2081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0" t="71260" r="29230" b="8854"/>
          <a:stretch/>
        </p:blipFill>
        <p:spPr bwMode="auto">
          <a:xfrm>
            <a:off x="179510" y="3557904"/>
            <a:ext cx="5789332" cy="211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055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</a:t>
            </a:r>
            <a:r>
              <a:rPr lang="ko-KR" altLang="en-US" dirty="0" smtClean="0"/>
              <a:t>평균 알고리즘 </a:t>
            </a:r>
            <a:r>
              <a:rPr lang="en-US" altLang="ko-KR" dirty="0" smtClean="0"/>
              <a:t>(k-Means Algorithm)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53</a:t>
            </a:fld>
            <a:endParaRPr lang="en-US" altLang="ko-KR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55219" r="25008" b="18412"/>
          <a:stretch/>
        </p:blipFill>
        <p:spPr bwMode="auto">
          <a:xfrm>
            <a:off x="107504" y="1011980"/>
            <a:ext cx="6234009" cy="280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973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알고리즘 </a:t>
            </a:r>
            <a:r>
              <a:rPr lang="en-US" altLang="ko-KR" dirty="0"/>
              <a:t>(k-Means Algorithm)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40322" r="11475" b="18696"/>
          <a:stretch/>
        </p:blipFill>
        <p:spPr bwMode="auto">
          <a:xfrm>
            <a:off x="179510" y="976671"/>
            <a:ext cx="7637328" cy="436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699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 데이터 생성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make_blobs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n_samples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생성할 총 데이터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100</a:t>
            </a:r>
          </a:p>
          <a:p>
            <a:pPr lvl="1"/>
            <a:r>
              <a:rPr lang="en-US" altLang="ko-KR" dirty="0" err="1" smtClean="0"/>
              <a:t>n_features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피처 개수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centers: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입력하면 군집의 개수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err="1" smtClean="0"/>
              <a:t>ndarray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입력하면 각 군집의 중심점 좌표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cluster_std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생성될 군집 데이터의 표준 편차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float </a:t>
            </a:r>
            <a:r>
              <a:rPr lang="ko-KR" altLang="en-US" dirty="0" smtClean="0"/>
              <a:t>값 또는 </a:t>
            </a:r>
            <a:r>
              <a:rPr lang="en-US" altLang="ko-KR" dirty="0" smtClean="0"/>
              <a:t>[float, float, ..., float]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19557" r="29691" b="63523"/>
          <a:stretch/>
        </p:blipFill>
        <p:spPr bwMode="auto">
          <a:xfrm>
            <a:off x="755575" y="4221086"/>
            <a:ext cx="5742684" cy="180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964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 데이터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37136" r="39204" b="42962"/>
          <a:stretch/>
        </p:blipFill>
        <p:spPr bwMode="auto">
          <a:xfrm>
            <a:off x="107499" y="976673"/>
            <a:ext cx="4740948" cy="211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7656" r="11599" b="30450"/>
          <a:stretch/>
        </p:blipFill>
        <p:spPr bwMode="auto">
          <a:xfrm>
            <a:off x="107499" y="3098971"/>
            <a:ext cx="7647752" cy="12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69727" r="44440" b="5496"/>
          <a:stretch/>
        </p:blipFill>
        <p:spPr bwMode="auto">
          <a:xfrm>
            <a:off x="4914901" y="4221088"/>
            <a:ext cx="4151944" cy="261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90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 데이터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40762" r="11809" b="8698"/>
          <a:stretch/>
        </p:blipFill>
        <p:spPr bwMode="auto">
          <a:xfrm>
            <a:off x="107502" y="976670"/>
            <a:ext cx="7613951" cy="538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751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#3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위스콘신 유방암 예측 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from </a:t>
            </a:r>
            <a:r>
              <a:rPr lang="en-US" altLang="ko-KR" dirty="0" err="1" smtClean="0"/>
              <a:t>sklearn.datasets</a:t>
            </a:r>
            <a:r>
              <a:rPr lang="en-US" altLang="ko-KR" dirty="0" smtClean="0"/>
              <a:t> import </a:t>
            </a:r>
            <a:r>
              <a:rPr lang="en-US" altLang="ko-KR" dirty="0" err="1" smtClean="0"/>
              <a:t>load_breast_cancer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cancer = </a:t>
            </a:r>
            <a:r>
              <a:rPr lang="en-US" altLang="ko-KR" dirty="0" err="1" smtClean="0"/>
              <a:t>load_breast_cancer</a:t>
            </a:r>
            <a:r>
              <a:rPr lang="en-US" altLang="ko-KR" dirty="0" smtClean="0"/>
              <a:t>()</a:t>
            </a:r>
          </a:p>
          <a:p>
            <a:endParaRPr lang="en-US" altLang="ko-KR" dirty="0"/>
          </a:p>
          <a:p>
            <a:pPr lvl="1"/>
            <a:r>
              <a:rPr lang="ko-KR" altLang="en-US" dirty="0" smtClean="0"/>
              <a:t>정규화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축소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PCA</a:t>
            </a:r>
            <a:r>
              <a:rPr lang="ko-KR" altLang="en-US" dirty="0" smtClean="0"/>
              <a:t>만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결과를 차트로 표시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코드와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차트 그림을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ZIP</a:t>
            </a:r>
            <a:r>
              <a:rPr lang="ko-KR" altLang="en-US" dirty="0" smtClean="0"/>
              <a:t>으로 묶어서 제출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861048"/>
            <a:ext cx="3421112" cy="223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888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3074" name="Picture 2" descr="Visualising a Classification in High Dimension | Freakonometr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60" y="980728"/>
            <a:ext cx="5586828" cy="58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2339752" y="1052736"/>
            <a:ext cx="4896544" cy="511405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45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r="7484" b="15978"/>
          <a:stretch/>
        </p:blipFill>
        <p:spPr bwMode="auto">
          <a:xfrm rot="153570">
            <a:off x="1268597" y="1019252"/>
            <a:ext cx="6215607" cy="587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499992" y="500422"/>
            <a:ext cx="0" cy="63575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71600" y="4149080"/>
            <a:ext cx="676875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5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2"/>
          <a:stretch/>
        </p:blipFill>
        <p:spPr bwMode="auto">
          <a:xfrm>
            <a:off x="5209952" y="1340768"/>
            <a:ext cx="392197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6"/>
          <a:stretch/>
        </p:blipFill>
        <p:spPr bwMode="auto">
          <a:xfrm>
            <a:off x="105812" y="1340768"/>
            <a:ext cx="511426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043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차원 축소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>
                <a:sym typeface="Wingdings" pitchFamily="2" charset="2"/>
              </a:rPr>
              <a:t>피처 선택 </a:t>
            </a:r>
            <a:r>
              <a:rPr lang="en-US" altLang="ko-KR" smtClean="0">
                <a:sym typeface="Wingdings" pitchFamily="2" charset="2"/>
              </a:rPr>
              <a:t>(Feature Selection)</a:t>
            </a:r>
          </a:p>
          <a:p>
            <a:r>
              <a:rPr lang="ko-KR" altLang="en-US" smtClean="0">
                <a:sym typeface="Wingdings" pitchFamily="2" charset="2"/>
              </a:rPr>
              <a:t>피처 추출 </a:t>
            </a:r>
            <a:r>
              <a:rPr lang="en-US" altLang="ko-KR" smtClean="0">
                <a:sym typeface="Wingdings" pitchFamily="2" charset="2"/>
              </a:rPr>
              <a:t>(Feature Extraction)</a:t>
            </a:r>
          </a:p>
          <a:p>
            <a:endParaRPr lang="en-US" altLang="ko-KR" smtClean="0">
              <a:sym typeface="Wingdings" pitchFamily="2" charset="2"/>
            </a:endParaRPr>
          </a:p>
          <a:p>
            <a:r>
              <a:rPr lang="ko-KR" altLang="en-US" smtClean="0">
                <a:sym typeface="Wingdings" pitchFamily="2" charset="2"/>
              </a:rPr>
              <a:t>적용하는 이유</a:t>
            </a:r>
            <a:endParaRPr lang="en-US" altLang="ko-KR" smtClean="0">
              <a:sym typeface="Wingdings" pitchFamily="2" charset="2"/>
            </a:endParaRPr>
          </a:p>
          <a:p>
            <a:pPr lvl="1"/>
            <a:r>
              <a:rPr lang="ko-KR" altLang="en-US" smtClean="0">
                <a:sym typeface="Wingdings" pitchFamily="2" charset="2"/>
              </a:rPr>
              <a:t>모델 단순화 </a:t>
            </a:r>
            <a:r>
              <a:rPr lang="en-US" altLang="ko-KR" smtClean="0">
                <a:sym typeface="Wingdings" pitchFamily="2" charset="2"/>
              </a:rPr>
              <a:t> </a:t>
            </a:r>
            <a:r>
              <a:rPr lang="ko-KR" altLang="en-US" smtClean="0">
                <a:sym typeface="Wingdings" pitchFamily="2" charset="2"/>
              </a:rPr>
              <a:t>해석 용이</a:t>
            </a:r>
            <a:endParaRPr lang="en-US" altLang="ko-KR" smtClean="0">
              <a:sym typeface="Wingdings" pitchFamily="2" charset="2"/>
            </a:endParaRPr>
          </a:p>
          <a:p>
            <a:pPr lvl="1"/>
            <a:r>
              <a:rPr lang="ko-KR" altLang="en-US" smtClean="0">
                <a:sym typeface="Wingdings" pitchFamily="2" charset="2"/>
              </a:rPr>
              <a:t>학습 시간 단축</a:t>
            </a:r>
            <a:endParaRPr lang="en-US" altLang="ko-KR" smtClean="0">
              <a:sym typeface="Wingdings" pitchFamily="2" charset="2"/>
            </a:endParaRPr>
          </a:p>
          <a:p>
            <a:pPr lvl="1"/>
            <a:r>
              <a:rPr lang="ko-KR" altLang="en-US" smtClean="0">
                <a:sym typeface="Wingdings" pitchFamily="2" charset="2"/>
              </a:rPr>
              <a:t>차원의 저주 회피</a:t>
            </a:r>
            <a:endParaRPr lang="en-US" altLang="ko-KR" smtClean="0">
              <a:sym typeface="Wingdings" pitchFamily="2" charset="2"/>
            </a:endParaRPr>
          </a:p>
          <a:p>
            <a:pPr lvl="1"/>
            <a:r>
              <a:rPr lang="ko-KR" altLang="en-US" smtClean="0">
                <a:sym typeface="Wingdings" pitchFamily="2" charset="2"/>
              </a:rPr>
              <a:t>과대적합</a:t>
            </a:r>
            <a:r>
              <a:rPr lang="en-US" altLang="ko-KR" smtClean="0">
                <a:sym typeface="Wingdings" pitchFamily="2" charset="2"/>
              </a:rPr>
              <a:t>(Overfitting) </a:t>
            </a:r>
            <a:r>
              <a:rPr lang="ko-KR" altLang="en-US" smtClean="0">
                <a:sym typeface="Wingdings" pitchFamily="2" charset="2"/>
              </a:rPr>
              <a:t>줄임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0308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14471</TotalTime>
  <Words>1424</Words>
  <Application>Microsoft Office PowerPoint</Application>
  <PresentationFormat>화면 슬라이드 쇼(4:3)</PresentationFormat>
  <Paragraphs>281</Paragraphs>
  <Slides>58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기본 디자인</vt:lpstr>
      <vt:lpstr>PowerPoint 프레젠테이션</vt:lpstr>
      <vt:lpstr>차원에 따른 데이터 수</vt:lpstr>
      <vt:lpstr>차원의 저주 (Curse of Dimensionality)</vt:lpstr>
      <vt:lpstr>분류</vt:lpstr>
      <vt:lpstr>분류</vt:lpstr>
      <vt:lpstr>분류</vt:lpstr>
      <vt:lpstr>분류</vt:lpstr>
      <vt:lpstr>분류</vt:lpstr>
      <vt:lpstr>차원 축소</vt:lpstr>
      <vt:lpstr>피처 선택 (Feature Selection)</vt:lpstr>
      <vt:lpstr>피처 추출 (Feature Extraction)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PCA (Principal Component Analysis)</vt:lpstr>
      <vt:lpstr>LDA (Linear Discriminant Analysis)</vt:lpstr>
      <vt:lpstr>LDA (Linear Discriminant Analysis)</vt:lpstr>
      <vt:lpstr>LDA (Linear Discriminant Analysis)</vt:lpstr>
      <vt:lpstr>LDA (Linear Discriminant Analysis)</vt:lpstr>
      <vt:lpstr>LDA (Linear Discriminant Analysis)</vt:lpstr>
      <vt:lpstr>LDA (Linear Discriminant Analysis)</vt:lpstr>
      <vt:lpstr>LDA (Linear Discriminant Analysis)</vt:lpstr>
      <vt:lpstr>SVD (Singular Value Decomposition)</vt:lpstr>
      <vt:lpstr>SVD (Singular Value Decomposition)</vt:lpstr>
      <vt:lpstr>SVD (Singular Value Decomposition)</vt:lpstr>
      <vt:lpstr>SVD (Singular Value Decomposition)</vt:lpstr>
      <vt:lpstr>SVD (Singular Value Decomposition)</vt:lpstr>
      <vt:lpstr>SVD (Singular Value Decomposition)</vt:lpstr>
      <vt:lpstr>SVD (Singular Value Decomposition)</vt:lpstr>
      <vt:lpstr>SVD (Singular Value Decomposition)</vt:lpstr>
      <vt:lpstr>SVD (Singular Value Decomposition)</vt:lpstr>
      <vt:lpstr>NMF (Non-Negative Matrix Factorization)</vt:lpstr>
      <vt:lpstr>NMF (Non-Negative Matrix Factorization)</vt:lpstr>
      <vt:lpstr>PowerPoint 프레젠테이션</vt:lpstr>
      <vt:lpstr>k-평균 알고리즘 (k-Means Algorithm)</vt:lpstr>
      <vt:lpstr>k-평균 알고리즘 (k-Means Algorithm)</vt:lpstr>
      <vt:lpstr>k-평균 알고리즘 (k-Means Algorithm)</vt:lpstr>
      <vt:lpstr>k-평균 알고리즘 (k-Means Algorithm)</vt:lpstr>
      <vt:lpstr>k-평균 알고리즘 (k-Means Algorithm)</vt:lpstr>
      <vt:lpstr>k-평균 알고리즘 (k-Means Algorithm)</vt:lpstr>
      <vt:lpstr>k-평균 알고리즘 (k-Means Algorithm)</vt:lpstr>
      <vt:lpstr>군집화 데이터 생성</vt:lpstr>
      <vt:lpstr>군집화 데이터 생성</vt:lpstr>
      <vt:lpstr>군집화 데이터 생성</vt:lpstr>
      <vt:lpstr>과제 #3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976</cp:revision>
  <dcterms:created xsi:type="dcterms:W3CDTF">2009-01-31T03:27:27Z</dcterms:created>
  <dcterms:modified xsi:type="dcterms:W3CDTF">2020-11-01T14:24:49Z</dcterms:modified>
</cp:coreProperties>
</file>